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6" r:id="rId13"/>
    <p:sldId id="272" r:id="rId14"/>
    <p:sldId id="273" r:id="rId15"/>
  </p:sldIdLst>
  <p:sldSz cx="9144000" cy="6858000" type="screen4x3"/>
  <p:notesSz cx="6954838" cy="9309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1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3">
          <p15:clr>
            <a:srgbClr val="A4A3A4"/>
          </p15:clr>
        </p15:guide>
        <p15:guide id="2" pos="2191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6" roundtripDataSignature="AMtx7mgtG7+ZylCLmJ6aJ2t84WRNPc+Z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49824A1-E9BE-422D-AD07-FAF33E93E6AE}">
  <a:tblStyle styleId="{549824A1-E9BE-422D-AD07-FAF33E93E6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617165D-3745-415F-8B1C-3558BD0DFF1C}" styleName="Table_1">
    <a:wholeTbl>
      <a:tcTxStyle b="off" i="off">
        <a:font>
          <a:latin typeface="Times New Roman"/>
          <a:ea typeface="Times New Roman"/>
          <a:cs typeface="Times New Roman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EF8F7"/>
          </a:solidFill>
        </a:fill>
      </a:tcStyle>
    </a:wholeTbl>
    <a:band1H>
      <a:tcTxStyle/>
      <a:tcStyle>
        <a:tcBdr/>
        <a:fill>
          <a:solidFill>
            <a:srgbClr val="FDF1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DF1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759" autoAdjust="0"/>
  </p:normalViewPr>
  <p:slideViewPr>
    <p:cSldViewPr snapToGrid="0">
      <p:cViewPr varScale="1">
        <p:scale>
          <a:sx n="55" d="100"/>
          <a:sy n="55" d="100"/>
        </p:scale>
        <p:origin x="1600" y="48"/>
      </p:cViewPr>
      <p:guideLst>
        <p:guide orient="horz" pos="211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4496"/>
    </p:cViewPr>
  </p:sorter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33"/>
        <p:guide pos="219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2.gif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41115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86" name="Google Shape;86;p1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88" name="Google Shape;88;p1:notes"/>
          <p:cNvSpPr txBox="1"/>
          <p:nvPr/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Lecture 00 - Day 1</a:t>
            </a:r>
            <a:endParaRPr/>
          </a:p>
        </p:txBody>
      </p:sp>
      <p:sp>
        <p:nvSpPr>
          <p:cNvPr id="89" name="Google Shape;89;p1:notes"/>
          <p:cNvSpPr txBox="1"/>
          <p:nvPr/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2012 Fall</a:t>
            </a:r>
            <a:endParaRPr/>
          </a:p>
        </p:txBody>
      </p:sp>
      <p:sp>
        <p:nvSpPr>
          <p:cNvPr id="90" name="Google Shape;90;p1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0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215" name="Google Shape;215;p10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216" name="Google Shape;216;p10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17" name="Google Shape;217;p10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9" name="Google Shape;219;p10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230" name="Google Shape;230;p11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231" name="Google Shape;231;p11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232" name="Google Shape;232;p11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" name="Google Shape;233;p11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4" name="Google Shape;234;p11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cs typeface="Times New Roman"/>
                <a:sym typeface="Times New Roman"/>
              </a:rPr>
              <a:t>ENGG406 2015WENGG404 Lecture 00 - Day 1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16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cs typeface="Times New Roman"/>
                <a:sym typeface="Times New Roman"/>
              </a:rPr>
              <a:t>4-March-20152012 Fall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cs typeface="Times New Roman"/>
              <a:sym typeface="Times New Roman"/>
            </a:endParaRPr>
          </a:p>
        </p:txBody>
      </p:sp>
      <p:sp>
        <p:nvSpPr>
          <p:cNvPr id="304" name="Google Shape;304;p16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05" name="Google Shape;305;p16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6" name="Google Shape;306;p16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7" name="Google Shape;307;p16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9708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7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320" name="Google Shape;320;p17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321" name="Google Shape;321;p17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322" name="Google Shape;322;p17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3" name="Google Shape;323;p17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7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8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332" name="Google Shape;332;p18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333" name="Google Shape;333;p18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334" name="Google Shape;334;p18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5" name="Google Shape;335;p18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6" name="Google Shape;336;p18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117" name="Google Shape;117;p2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118" name="Google Shape;118;p2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19" name="Google Shape;119;p2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2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1" name="Google Shape;121;p2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129" name="Google Shape;129;p3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130" name="Google Shape;130;p3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31" name="Google Shape;131;p3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3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4:notes"/>
          <p:cNvSpPr txBox="1">
            <a:spLocks noGrp="1"/>
          </p:cNvSpPr>
          <p:nvPr>
            <p:ph type="hdr" idx="3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144" name="Google Shape;144;p4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145" name="Google Shape;145;p4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163" name="Google Shape;163;p6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164" name="Google Shape;164;p6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65" name="Google Shape;165;p6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6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7" name="Google Shape;167;p6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175" name="Google Shape;175;p7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176" name="Google Shape;176;p7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77" name="Google Shape;177;p7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7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9" name="Google Shape;179;p7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187" name="Google Shape;187;p8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188" name="Google Shape;188;p8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89" name="Google Shape;189;p8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8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1" name="Google Shape;191;p8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9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ENGG406 2015WENGG404 Lecture 00 - Day 1</a:t>
            </a:r>
            <a:endParaRPr/>
          </a:p>
        </p:txBody>
      </p:sp>
      <p:sp>
        <p:nvSpPr>
          <p:cNvPr id="199" name="Google Shape;199;p9:notes"/>
          <p:cNvSpPr txBox="1">
            <a:spLocks noGrp="1"/>
          </p:cNvSpPr>
          <p:nvPr>
            <p:ph type="ftr" idx="11"/>
          </p:nvPr>
        </p:nvSpPr>
        <p:spPr>
          <a:xfrm>
            <a:off x="0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4-March-20152012 Fall</a:t>
            </a:r>
            <a:endParaRPr/>
          </a:p>
        </p:txBody>
      </p:sp>
      <p:sp>
        <p:nvSpPr>
          <p:cNvPr id="200" name="Google Shape;200;p9:notes"/>
          <p:cNvSpPr txBox="1">
            <a:spLocks noGrp="1"/>
          </p:cNvSpPr>
          <p:nvPr>
            <p:ph type="sldNum" idx="12"/>
          </p:nvPr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201" name="Google Shape;201;p9:notes"/>
          <p:cNvSpPr txBox="1"/>
          <p:nvPr/>
        </p:nvSpPr>
        <p:spPr>
          <a:xfrm>
            <a:off x="3941115" y="8843437"/>
            <a:ext cx="3013724" cy="46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9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3" name="Google Shape;203;p9:notes"/>
          <p:cNvSpPr txBox="1">
            <a:spLocks noGrp="1"/>
          </p:cNvSpPr>
          <p:nvPr>
            <p:ph type="body" idx="1"/>
          </p:nvPr>
        </p:nvSpPr>
        <p:spPr>
          <a:xfrm>
            <a:off x="927391" y="4421719"/>
            <a:ext cx="5100057" cy="418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175" tIns="45575" rIns="91175" bIns="45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1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1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body" idx="1"/>
          </p:nvPr>
        </p:nvSpPr>
        <p:spPr>
          <a:xfrm rot="5400000">
            <a:off x="2514600" y="152400"/>
            <a:ext cx="4114800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spcBef>
                <a:spcPts val="360"/>
              </a:spcBef>
              <a:spcAft>
                <a:spcPts val="0"/>
              </a:spcAft>
              <a:buSzPts val="1170"/>
              <a:buChar char="❖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0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0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0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>
            <a:spLocks noGrp="1"/>
          </p:cNvSpPr>
          <p:nvPr>
            <p:ph type="title"/>
          </p:nvPr>
        </p:nvSpPr>
        <p:spPr>
          <a:xfrm rot="5400000">
            <a:off x="4743450" y="2381250"/>
            <a:ext cx="5486400" cy="19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body" idx="1"/>
          </p:nvPr>
        </p:nvSpPr>
        <p:spPr>
          <a:xfrm rot="5400000">
            <a:off x="781050" y="514350"/>
            <a:ext cx="5486400" cy="56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spcBef>
                <a:spcPts val="360"/>
              </a:spcBef>
              <a:spcAft>
                <a:spcPts val="0"/>
              </a:spcAft>
              <a:buSzPts val="1170"/>
              <a:buChar char="❖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1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1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2"/>
          <p:cNvSpPr txBox="1">
            <a:spLocks noGrp="1"/>
          </p:cNvSpPr>
          <p:nvPr>
            <p:ph type="ctrTitle"/>
          </p:nvPr>
        </p:nvSpPr>
        <p:spPr>
          <a:xfrm>
            <a:off x="381000" y="1524000"/>
            <a:ext cx="7239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2"/>
          <p:cNvSpPr txBox="1">
            <a:spLocks noGrp="1"/>
          </p:cNvSpPr>
          <p:nvPr>
            <p:ph type="subTitle" idx="1"/>
          </p:nvPr>
        </p:nvSpPr>
        <p:spPr>
          <a:xfrm>
            <a:off x="914400" y="35814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2080"/>
              <a:buFont typeface="Noto Sans Symbols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2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2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3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spcBef>
                <a:spcPts val="360"/>
              </a:spcBef>
              <a:spcAft>
                <a:spcPts val="0"/>
              </a:spcAft>
              <a:buSzPts val="1170"/>
              <a:buChar char="❖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23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300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9pPr>
          </a:lstStyle>
          <a:p>
            <a:endParaRPr/>
          </a:p>
        </p:txBody>
      </p:sp>
      <p:sp>
        <p:nvSpPr>
          <p:cNvPr id="34" name="Google Shape;34;p24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5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5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4170" algn="l">
              <a:spcBef>
                <a:spcPts val="560"/>
              </a:spcBef>
              <a:spcAft>
                <a:spcPts val="0"/>
              </a:spcAft>
              <a:buSzPts val="1820"/>
              <a:buChar char="❖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25"/>
          <p:cNvSpPr txBox="1">
            <a:spLocks noGrp="1"/>
          </p:cNvSpPr>
          <p:nvPr>
            <p:ph type="body" idx="2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4170" algn="l">
              <a:spcBef>
                <a:spcPts val="560"/>
              </a:spcBef>
              <a:spcAft>
                <a:spcPts val="0"/>
              </a:spcAft>
              <a:buSzPts val="1820"/>
              <a:buChar char="❖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56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7660" algn="l">
              <a:spcBef>
                <a:spcPts val="480"/>
              </a:spcBef>
              <a:spcAft>
                <a:spcPts val="0"/>
              </a:spcAft>
              <a:buSzPts val="1560"/>
              <a:buChar char="❖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marL="2286000" lvl="4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5pPr>
            <a:lvl6pPr marL="2743200" lvl="5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6pPr>
            <a:lvl7pPr marL="3200400" lvl="6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7pPr>
            <a:lvl8pPr marL="3657600" lvl="7" indent="-29464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8pPr>
            <a:lvl9pPr marL="4114800" lvl="8" indent="-29464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2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56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7660" algn="l">
              <a:spcBef>
                <a:spcPts val="480"/>
              </a:spcBef>
              <a:spcAft>
                <a:spcPts val="0"/>
              </a:spcAft>
              <a:buSzPts val="1560"/>
              <a:buChar char="❖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marL="2286000" lvl="4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5pPr>
            <a:lvl6pPr marL="2743200" lvl="5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6pPr>
            <a:lvl7pPr marL="3200400" lvl="6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7pPr>
            <a:lvl8pPr marL="3657600" lvl="7" indent="-29464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8pPr>
            <a:lvl9pPr marL="4114800" lvl="8" indent="-29464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26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6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7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7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7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0680" algn="l">
              <a:spcBef>
                <a:spcPts val="640"/>
              </a:spcBef>
              <a:spcAft>
                <a:spcPts val="0"/>
              </a:spcAft>
              <a:buSzPts val="2080"/>
              <a:buChar char="❖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4pPr>
            <a:lvl5pPr marL="2286000" lvl="4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5pPr>
            <a:lvl6pPr marL="2743200" lvl="5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6pPr>
            <a:lvl7pPr marL="3200400" lvl="6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7pPr>
            <a:lvl8pPr marL="3657600" lvl="7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8pPr>
            <a:lvl9pPr marL="4114800" lvl="8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91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28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8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8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208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8" name="Google Shape;68;p2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91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9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9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1" name="Google Shape;11;p20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0680" algn="l" rtl="0"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2080"/>
              <a:buFont typeface="Noto Sans Symbols"/>
              <a:buChar char="❖"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–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20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3" name="Google Shape;13;p20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4" name="Google Shape;14;p20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cbc.ca/news/technology/electric-cars-could-boost-co2-emissions-in-some-provinces-1.3007409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ritical_thinki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oxforddictionaries.com/definition/critical_thinking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>
            <a:spLocks noGrp="1"/>
          </p:cNvSpPr>
          <p:nvPr>
            <p:ph type="ctrTitle" idx="4294967295"/>
          </p:nvPr>
        </p:nvSpPr>
        <p:spPr>
          <a:xfrm>
            <a:off x="228600" y="1066800"/>
            <a:ext cx="86106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1" u="none" strike="noStrike" cap="non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Becoming a Leader in </a:t>
            </a:r>
            <a:br>
              <a:rPr lang="en-US" sz="3600" b="1" i="1" u="none" strike="noStrike" cap="non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600" b="1" i="1" u="none" strike="noStrike" cap="non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Risk Management</a:t>
            </a:r>
            <a:endParaRPr/>
          </a:p>
        </p:txBody>
      </p:sp>
      <p:sp>
        <p:nvSpPr>
          <p:cNvPr id="96" name="Google Shape;96;p1"/>
          <p:cNvSpPr txBox="1">
            <a:spLocks noGrp="1"/>
          </p:cNvSpPr>
          <p:nvPr>
            <p:ph type="subTitle" idx="4294967295"/>
          </p:nvPr>
        </p:nvSpPr>
        <p:spPr>
          <a:xfrm>
            <a:off x="1371600" y="2362200"/>
            <a:ext cx="6400800" cy="2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Noto Sans Symbols"/>
              <a:buNone/>
            </a:pPr>
            <a:r>
              <a:rPr lang="en-US" sz="3600" b="1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ENGG404 – Lecture</a:t>
            </a:r>
            <a:endParaRPr dirty="0"/>
          </a:p>
          <a:p>
            <a:pPr marL="0" marR="0" lvl="0" indent="0" algn="ctr" rtl="0">
              <a:spcBef>
                <a:spcPts val="72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Noto Sans Symbols"/>
              <a:buNone/>
            </a:pPr>
            <a:r>
              <a:rPr lang="en-US" sz="36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Case 11</a:t>
            </a:r>
            <a:r>
              <a:rPr lang="en-US" sz="36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br>
              <a:rPr lang="en-US" sz="36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6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Environmental Challenges</a:t>
            </a:r>
            <a:endParaRPr sz="3600" b="1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" descr="AG00459_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9586" y="3917950"/>
            <a:ext cx="2625541" cy="22923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152402" y="176015"/>
            <a:ext cx="1176817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tx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Fundamentals of RM</a:t>
            </a:r>
            <a:endParaRPr/>
          </a:p>
        </p:txBody>
      </p:sp>
      <p:sp>
        <p:nvSpPr>
          <p:cNvPr id="100" name="Google Shape;100;p1"/>
          <p:cNvSpPr txBox="1"/>
          <p:nvPr/>
        </p:nvSpPr>
        <p:spPr>
          <a:xfrm>
            <a:off x="1481037" y="169908"/>
            <a:ext cx="1024999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tx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RM System and Process</a:t>
            </a:r>
            <a:endParaRPr sz="1200" b="0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7874130" y="169908"/>
            <a:ext cx="1155550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tx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Application and Perspectives</a:t>
            </a:r>
            <a:endParaRPr sz="1200" b="0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7051217" y="169908"/>
            <a:ext cx="671096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tx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People &amp; Org.</a:t>
            </a:r>
            <a:endParaRPr/>
          </a:p>
        </p:txBody>
      </p:sp>
      <p:sp>
        <p:nvSpPr>
          <p:cNvPr id="103" name="Google Shape;103;p1"/>
          <p:cNvSpPr txBox="1"/>
          <p:nvPr/>
        </p:nvSpPr>
        <p:spPr>
          <a:xfrm>
            <a:off x="3834670" y="169908"/>
            <a:ext cx="1024999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tx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Incident Investigation</a:t>
            </a:r>
            <a:endParaRPr sz="1200" b="0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"/>
          <p:cNvSpPr txBox="1"/>
          <p:nvPr/>
        </p:nvSpPr>
        <p:spPr>
          <a:xfrm>
            <a:off x="5011486" y="169908"/>
            <a:ext cx="1024999" cy="461665"/>
          </a:xfrm>
          <a:prstGeom prst="rect">
            <a:avLst/>
          </a:prstGeom>
          <a:solidFill>
            <a:srgbClr val="FFFF00"/>
          </a:solidFill>
          <a:ln w="12700" cap="flat" cmpd="sng">
            <a:solidFill>
              <a:schemeClr val="tx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RM Tools &amp; Challenges</a:t>
            </a:r>
            <a:endParaRPr sz="1200" b="0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"/>
          <p:cNvSpPr txBox="1"/>
          <p:nvPr/>
        </p:nvSpPr>
        <p:spPr>
          <a:xfrm>
            <a:off x="2657853" y="170432"/>
            <a:ext cx="1024999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tx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Leadership in RM</a:t>
            </a:r>
            <a:endParaRPr/>
          </a:p>
        </p:txBody>
      </p:sp>
      <p:cxnSp>
        <p:nvCxnSpPr>
          <p:cNvPr id="106" name="Google Shape;106;p1"/>
          <p:cNvCxnSpPr>
            <a:stCxn id="99" idx="3"/>
            <a:endCxn id="100" idx="1"/>
          </p:cNvCxnSpPr>
          <p:nvPr/>
        </p:nvCxnSpPr>
        <p:spPr>
          <a:xfrm rot="10800000" flipH="1">
            <a:off x="1329219" y="400847"/>
            <a:ext cx="151800" cy="6000"/>
          </a:xfrm>
          <a:prstGeom prst="straightConnector1">
            <a:avLst/>
          </a:prstGeom>
          <a:noFill/>
          <a:ln w="9525" cap="flat" cmpd="sng">
            <a:solidFill>
              <a:schemeClr val="tx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7" name="Google Shape;107;p1"/>
          <p:cNvCxnSpPr>
            <a:stCxn id="100" idx="3"/>
            <a:endCxn id="105" idx="1"/>
          </p:cNvCxnSpPr>
          <p:nvPr/>
        </p:nvCxnSpPr>
        <p:spPr>
          <a:xfrm>
            <a:off x="2506036" y="400740"/>
            <a:ext cx="151800" cy="600"/>
          </a:xfrm>
          <a:prstGeom prst="straightConnector1">
            <a:avLst/>
          </a:prstGeom>
          <a:noFill/>
          <a:ln w="9525" cap="flat" cmpd="sng">
            <a:solidFill>
              <a:schemeClr val="tx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8" name="Google Shape;108;p1"/>
          <p:cNvCxnSpPr>
            <a:stCxn id="105" idx="3"/>
            <a:endCxn id="103" idx="1"/>
          </p:cNvCxnSpPr>
          <p:nvPr/>
        </p:nvCxnSpPr>
        <p:spPr>
          <a:xfrm rot="10800000" flipH="1">
            <a:off x="3682852" y="400664"/>
            <a:ext cx="151800" cy="600"/>
          </a:xfrm>
          <a:prstGeom prst="straightConnector1">
            <a:avLst/>
          </a:prstGeom>
          <a:noFill/>
          <a:ln w="9525" cap="flat" cmpd="sng">
            <a:solidFill>
              <a:schemeClr val="tx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9" name="Google Shape;109;p1"/>
          <p:cNvCxnSpPr>
            <a:stCxn id="103" idx="3"/>
            <a:endCxn id="104" idx="1"/>
          </p:cNvCxnSpPr>
          <p:nvPr/>
        </p:nvCxnSpPr>
        <p:spPr>
          <a:xfrm>
            <a:off x="4859669" y="400740"/>
            <a:ext cx="151800" cy="0"/>
          </a:xfrm>
          <a:prstGeom prst="straightConnector1">
            <a:avLst/>
          </a:prstGeom>
          <a:noFill/>
          <a:ln w="9525" cap="flat" cmpd="sng">
            <a:solidFill>
              <a:schemeClr val="tx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0" name="Google Shape;110;p1"/>
          <p:cNvCxnSpPr>
            <a:stCxn id="104" idx="3"/>
          </p:cNvCxnSpPr>
          <p:nvPr/>
        </p:nvCxnSpPr>
        <p:spPr>
          <a:xfrm>
            <a:off x="6036485" y="400740"/>
            <a:ext cx="151800" cy="0"/>
          </a:xfrm>
          <a:prstGeom prst="straightConnector1">
            <a:avLst/>
          </a:prstGeom>
          <a:noFill/>
          <a:ln w="9525" cap="flat" cmpd="sng">
            <a:solidFill>
              <a:schemeClr val="tx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1" name="Google Shape;111;p1"/>
          <p:cNvCxnSpPr>
            <a:endCxn id="102" idx="1"/>
          </p:cNvCxnSpPr>
          <p:nvPr/>
        </p:nvCxnSpPr>
        <p:spPr>
          <a:xfrm>
            <a:off x="6899417" y="400740"/>
            <a:ext cx="151800" cy="0"/>
          </a:xfrm>
          <a:prstGeom prst="straightConnector1">
            <a:avLst/>
          </a:prstGeom>
          <a:noFill/>
          <a:ln w="9525" cap="flat" cmpd="sng">
            <a:solidFill>
              <a:schemeClr val="tx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2" name="Google Shape;112;p1"/>
          <p:cNvCxnSpPr>
            <a:stCxn id="102" idx="3"/>
            <a:endCxn id="101" idx="1"/>
          </p:cNvCxnSpPr>
          <p:nvPr/>
        </p:nvCxnSpPr>
        <p:spPr>
          <a:xfrm>
            <a:off x="7722313" y="400740"/>
            <a:ext cx="151800" cy="0"/>
          </a:xfrm>
          <a:prstGeom prst="straightConnector1">
            <a:avLst/>
          </a:prstGeom>
          <a:noFill/>
          <a:ln w="9525" cap="flat" cmpd="sng">
            <a:solidFill>
              <a:schemeClr val="tx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13" name="Google Shape;113;p1"/>
          <p:cNvSpPr txBox="1"/>
          <p:nvPr/>
        </p:nvSpPr>
        <p:spPr>
          <a:xfrm>
            <a:off x="6188301" y="169907"/>
            <a:ext cx="692362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tx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RM in Industry</a:t>
            </a:r>
            <a:endParaRPr sz="1200" b="0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12393" y="4010817"/>
            <a:ext cx="2237583" cy="223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914400"/>
            <a:ext cx="4480560" cy="521208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0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0"/>
          <p:cNvSpPr/>
          <p:nvPr/>
        </p:nvSpPr>
        <p:spPr>
          <a:xfrm>
            <a:off x="1566329" y="5049834"/>
            <a:ext cx="3124200" cy="563562"/>
          </a:xfrm>
          <a:prstGeom prst="roundRect">
            <a:avLst>
              <a:gd name="adj" fmla="val 16667"/>
            </a:avLst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4" name="Google Shape;224;p10"/>
          <p:cNvSpPr txBox="1"/>
          <p:nvPr/>
        </p:nvSpPr>
        <p:spPr>
          <a:xfrm>
            <a:off x="4572000" y="2286000"/>
            <a:ext cx="4206240" cy="292608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CBC News Article:</a:t>
            </a:r>
            <a:b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“Electric cars could boost CO2 emissions in some provinces:</a:t>
            </a:r>
            <a:endParaRPr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Trying to go green by replacing your gas guzzler with an electric car? In some provinces, that may actually be worse for the environment, a University of Toronto researcher says.”</a:t>
            </a:r>
            <a:endParaRPr/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1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http://www.cbc.ca/news/technology/electric-cars-could-boost-co2-emissions-in-some-provinces-1.3007409</a:t>
            </a: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Accessed 20150324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0"/>
          <p:cNvSpPr/>
          <p:nvPr/>
        </p:nvSpPr>
        <p:spPr>
          <a:xfrm>
            <a:off x="514457" y="1692704"/>
            <a:ext cx="4343400" cy="563563"/>
          </a:xfrm>
          <a:prstGeom prst="roundRect">
            <a:avLst>
              <a:gd name="adj" fmla="val 16667"/>
            </a:avLst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10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7" name="Google Shape;227;p10"/>
          <p:cNvSpPr/>
          <p:nvPr/>
        </p:nvSpPr>
        <p:spPr>
          <a:xfrm>
            <a:off x="455612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 “Green Solutions” Really the Answer?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1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1"/>
          <p:cNvSpPr/>
          <p:nvPr/>
        </p:nvSpPr>
        <p:spPr>
          <a:xfrm>
            <a:off x="455613" y="822325"/>
            <a:ext cx="8226425" cy="5483225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 dirty="0">
                <a:solidFill>
                  <a:srgbClr val="000000"/>
                </a:solidFill>
                <a:sym typeface="Arial"/>
              </a:rPr>
              <a:t>Being “not sure” is not a bad thing!</a:t>
            </a:r>
            <a:endParaRPr sz="2000" dirty="0"/>
          </a:p>
          <a:p>
            <a:pPr marL="990600" marR="0" lvl="1" indent="-406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 dirty="0">
                <a:solidFill>
                  <a:srgbClr val="000000"/>
                </a:solidFill>
                <a:sym typeface="Arial"/>
              </a:rPr>
              <a:t>Critical thinking: “</a:t>
            </a:r>
            <a:r>
              <a:rPr lang="en-US" sz="2000" b="0" i="1" u="none" strike="noStrike" cap="none" dirty="0">
                <a:solidFill>
                  <a:srgbClr val="000000"/>
                </a:solidFill>
                <a:sym typeface="Arial"/>
              </a:rPr>
              <a:t>The objective analysis and evaluation of the facts of an issue (an issue may have two or more opinions but only one set of facts) in order to form a judgement.</a:t>
            </a:r>
            <a:r>
              <a:rPr lang="en-US" sz="2000" b="0" i="0" u="none" strike="noStrike" cap="none" dirty="0">
                <a:solidFill>
                  <a:srgbClr val="000000"/>
                </a:solidFill>
                <a:sym typeface="Arial"/>
              </a:rPr>
              <a:t>”</a:t>
            </a:r>
            <a:endParaRPr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990600" marR="0" lvl="1" indent="-406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sym typeface="Arial"/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 dirty="0">
                <a:solidFill>
                  <a:schemeClr val="lt2"/>
                </a:solidFill>
                <a:sym typeface="Arial"/>
              </a:rPr>
              <a:t>“… a person strongly disposed toward critical thinking has a desire to follow reason and evidence wherever they may lead”</a:t>
            </a:r>
            <a:endParaRPr sz="2000" b="0" i="0" u="none" strike="noStrike" cap="none" dirty="0">
              <a:solidFill>
                <a:schemeClr val="lt2"/>
              </a:solidFill>
              <a:sym typeface="Arial"/>
            </a:endParaRPr>
          </a:p>
          <a:p>
            <a:pPr marL="990600" marR="0" lvl="1" indent="-406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sym typeface="Arial"/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1" i="0" u="none" strike="noStrike" cap="none" dirty="0">
                <a:solidFill>
                  <a:schemeClr val="lt2"/>
                </a:solidFill>
                <a:sym typeface="Arial"/>
              </a:rPr>
              <a:t>Such a person may hold two or more opinions on an issue during this period. </a:t>
            </a:r>
            <a:endParaRPr sz="2000" b="1" dirty="0"/>
          </a:p>
          <a:p>
            <a:pPr marL="990600" marR="0" lvl="1" indent="-406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chemeClr val="lt2"/>
              </a:solidFill>
              <a:sym typeface="Arial"/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 dirty="0">
                <a:solidFill>
                  <a:schemeClr val="lt2"/>
                </a:solidFill>
                <a:sym typeface="Arial"/>
              </a:rPr>
              <a:t>Ref: </a:t>
            </a:r>
            <a:r>
              <a:rPr lang="en-US" sz="2000" b="0" i="0" u="sng" strike="noStrike" cap="none" dirty="0">
                <a:solidFill>
                  <a:schemeClr val="lt2"/>
                </a:solidFill>
                <a:sym typeface="Arial"/>
                <a:hlinkClick r:id="rId3"/>
              </a:rPr>
              <a:t>https://en.wikipedia.org/wiki/Critical_thinking</a:t>
            </a:r>
            <a:r>
              <a:rPr lang="en-US" sz="2000" b="0" i="0" u="none" strike="noStrike" cap="none" dirty="0">
                <a:solidFill>
                  <a:schemeClr val="lt2"/>
                </a:solidFill>
                <a:sym typeface="Arial"/>
              </a:rPr>
              <a:t/>
            </a:r>
            <a:br>
              <a:rPr lang="en-US" sz="2000" b="0" i="0" u="none" strike="noStrike" cap="none" dirty="0">
                <a:solidFill>
                  <a:schemeClr val="lt2"/>
                </a:solidFill>
                <a:sym typeface="Arial"/>
              </a:rPr>
            </a:br>
            <a:r>
              <a:rPr lang="en-US" sz="2000" b="0" i="0" u="none" strike="noStrike" cap="none" dirty="0">
                <a:solidFill>
                  <a:schemeClr val="lt2"/>
                </a:solidFill>
                <a:sym typeface="Arial"/>
              </a:rPr>
              <a:t>       </a:t>
            </a:r>
            <a:r>
              <a:rPr lang="en-US" sz="2000" b="0" i="0" u="sng" strike="noStrike" cap="none" dirty="0">
                <a:solidFill>
                  <a:schemeClr val="lt2"/>
                </a:solidFill>
                <a:sym typeface="Arial"/>
                <a:hlinkClick r:id="rId4"/>
              </a:rPr>
              <a:t>https://en.oxforddictionaries.com/definition/critical_thinking</a:t>
            </a:r>
            <a:r>
              <a:rPr lang="en-US" sz="2000" b="0" i="0" u="none" strike="noStrike" cap="none" dirty="0">
                <a:solidFill>
                  <a:schemeClr val="lt2"/>
                </a:solidFill>
                <a:sym typeface="Arial"/>
              </a:rPr>
              <a:t> </a:t>
            </a:r>
            <a:br>
              <a:rPr lang="en-US" sz="2000" b="0" i="0" u="none" strike="noStrike" cap="none" dirty="0">
                <a:solidFill>
                  <a:schemeClr val="lt2"/>
                </a:solidFill>
                <a:sym typeface="Arial"/>
              </a:rPr>
            </a:br>
            <a:endParaRPr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609600" marR="0" lvl="0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609600" marR="0" lvl="0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238" name="Google Shape;238;p11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9" name="Google Shape;239;p11"/>
          <p:cNvSpPr/>
          <p:nvPr/>
        </p:nvSpPr>
        <p:spPr>
          <a:xfrm>
            <a:off x="455612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 “Green Solutions” Really the Answer?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6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  <a:tabLst/>
              <a:defRPr/>
            </a:pPr>
            <a:fld id="{00000000-1234-1234-1234-123412341234}" type="slidenum"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Noto Sans Symbols"/>
                <a:buNone/>
                <a:tabLst/>
                <a:defRPr/>
              </a:pPr>
              <a:t>12</a:t>
            </a:fld>
            <a:endParaRPr kumimoji="0" sz="12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16"/>
          <p:cNvSpPr/>
          <p:nvPr/>
        </p:nvSpPr>
        <p:spPr>
          <a:xfrm>
            <a:off x="4648200" y="1223666"/>
            <a:ext cx="4049078" cy="2537843"/>
          </a:xfrm>
          <a:prstGeom prst="rect">
            <a:avLst/>
          </a:prstGeom>
          <a:solidFill>
            <a:srgbClr val="99CC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Downstream: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Pos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no exhaust emissions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Neg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: requires new infrastructure for recharging stations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Neg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: disposal of spent / toxic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metals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Neg. increases consumption of electricity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Pos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: mature recycling industry will readily adapt to capturing value of exotic metals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16"/>
          <p:cNvSpPr/>
          <p:nvPr/>
        </p:nvSpPr>
        <p:spPr>
          <a:xfrm>
            <a:off x="455612" y="1223665"/>
            <a:ext cx="4192588" cy="2537843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Upstream: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Neg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: mining for exotic metals for batteries, motors, wiring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Neg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: requires new power generation capacity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Pos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: renewable electrical energy source if hydro or solar or wind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Neg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: non-renewable electrical energy source if coal or oil or natural gas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Neg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Pos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: nuclear power stations?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6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Case 11: Environmental Challenges</a:t>
            </a:r>
            <a:endParaRPr kumimoji="0" sz="1400" b="1" i="1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3" name="Google Shape;313;p16"/>
          <p:cNvSpPr txBox="1"/>
          <p:nvPr/>
        </p:nvSpPr>
        <p:spPr>
          <a:xfrm>
            <a:off x="455612" y="3927762"/>
            <a:ext cx="8241666" cy="46166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Internal Combustion Gasoline Engine Vehicle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16"/>
          <p:cNvSpPr txBox="1"/>
          <p:nvPr/>
        </p:nvSpPr>
        <p:spPr>
          <a:xfrm>
            <a:off x="455612" y="762000"/>
            <a:ext cx="8241666" cy="46166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Electrically Powered Motor Vehicle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15" name="Google Shape;315;p16"/>
          <p:cNvSpPr/>
          <p:nvPr/>
        </p:nvSpPr>
        <p:spPr>
          <a:xfrm>
            <a:off x="4648200" y="4402574"/>
            <a:ext cx="4049078" cy="1811188"/>
          </a:xfrm>
          <a:prstGeom prst="rect">
            <a:avLst/>
          </a:prstGeom>
          <a:solidFill>
            <a:srgbClr val="99CC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Downstream: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Neg: emissions from engines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Pos: existing fuel production &amp; distribution network 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Neg: consumes non-renewable resource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Pos: mature recycling industry</a:t>
            </a:r>
            <a:endParaRPr kumimoji="0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6"/>
          <p:cNvSpPr/>
          <p:nvPr/>
        </p:nvSpPr>
        <p:spPr>
          <a:xfrm>
            <a:off x="455612" y="4402573"/>
            <a:ext cx="4192588" cy="1811188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Upstream: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Pos: renewable bio-sources, ethanol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Neg: non-renewable fossil fuels</a:t>
            </a:r>
            <a:endParaRPr kumimoji="0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6"/>
          <p:cNvSpPr/>
          <p:nvPr/>
        </p:nvSpPr>
        <p:spPr>
          <a:xfrm>
            <a:off x="455612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tabLst/>
              <a:defRPr/>
            </a:pP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Are “Green Solutions” Really the Answer?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928145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7"/>
          <p:cNvSpPr/>
          <p:nvPr/>
        </p:nvSpPr>
        <p:spPr>
          <a:xfrm>
            <a:off x="455613" y="822324"/>
            <a:ext cx="8226425" cy="5486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So, you are now somewhat more skilled to compare the “green-ness” of the transportation of oil by </a:t>
            </a:r>
            <a:r>
              <a:rPr lang="en-US" sz="1800" b="0" i="0" u="sng" strike="noStrike" cap="none" dirty="0">
                <a:solidFill>
                  <a:schemeClr val="tx2"/>
                </a:solidFill>
                <a:sym typeface="Arial"/>
              </a:rPr>
              <a:t>Pipeline</a:t>
            </a: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 or with that by </a:t>
            </a:r>
            <a:r>
              <a:rPr lang="en-US" sz="1800" b="0" i="0" u="sng" strike="noStrike" cap="none" dirty="0">
                <a:solidFill>
                  <a:schemeClr val="tx2"/>
                </a:solidFill>
                <a:sym typeface="Arial"/>
              </a:rPr>
              <a:t>Tanker Railcar</a:t>
            </a: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 </a:t>
            </a:r>
            <a:r>
              <a:rPr lang="en-US" sz="1800" b="0" i="0" u="none" strike="noStrike" cap="none" dirty="0" smtClean="0">
                <a:solidFill>
                  <a:schemeClr val="tx2"/>
                </a:solidFill>
                <a:sym typeface="Arial"/>
              </a:rPr>
              <a:t>…</a:t>
            </a:r>
            <a:endParaRPr sz="1800" b="0" i="0" u="none" strike="noStrike" cap="none" dirty="0">
              <a:solidFill>
                <a:schemeClr val="tx2"/>
              </a:solidFill>
              <a:sym typeface="Arial"/>
            </a:endParaRPr>
          </a:p>
          <a:p>
            <a:pPr marL="609600" marR="0" lvl="0" indent="-609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Identify the </a:t>
            </a:r>
            <a:r>
              <a:rPr lang="en-US" sz="1800" b="0" i="0" u="sng" strike="noStrike" cap="none" dirty="0">
                <a:solidFill>
                  <a:schemeClr val="tx2"/>
                </a:solidFill>
                <a:sym typeface="Arial"/>
              </a:rPr>
              <a:t>positive</a:t>
            </a: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 and </a:t>
            </a:r>
            <a:r>
              <a:rPr lang="en-US" sz="1800" b="0" i="0" u="sng" strike="noStrike" cap="none" dirty="0">
                <a:solidFill>
                  <a:schemeClr val="tx2"/>
                </a:solidFill>
                <a:sym typeface="Arial"/>
              </a:rPr>
              <a:t>negative</a:t>
            </a: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 impacts on the environment.</a:t>
            </a:r>
            <a:endParaRPr sz="1800" dirty="0">
              <a:solidFill>
                <a:schemeClr val="tx2"/>
              </a:solidFill>
            </a:endParaRPr>
          </a:p>
          <a:p>
            <a:pPr marL="609600" marR="0" lvl="0" indent="-609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Consider:</a:t>
            </a:r>
            <a:endParaRPr sz="1800" dirty="0">
              <a:solidFill>
                <a:schemeClr val="tx2"/>
              </a:solidFill>
            </a:endParaRPr>
          </a:p>
          <a:p>
            <a:pPr marL="990600" marR="0" lvl="1" indent="-533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Noto Sans Symbols"/>
              <a:buChar char="⮚"/>
            </a:pPr>
            <a:r>
              <a:rPr lang="en-US" sz="1800" b="0" i="0" u="sng" strike="noStrike" cap="none" dirty="0">
                <a:solidFill>
                  <a:schemeClr val="tx2"/>
                </a:solidFill>
                <a:sym typeface="Arial"/>
              </a:rPr>
              <a:t>Upstream</a:t>
            </a: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 side: during construction? during operation?</a:t>
            </a:r>
            <a:endParaRPr sz="1800" b="0" i="0" u="none" strike="noStrike" cap="none" dirty="0">
              <a:solidFill>
                <a:schemeClr val="tx2"/>
              </a:solidFill>
              <a:sym typeface="Arial"/>
            </a:endParaRPr>
          </a:p>
          <a:p>
            <a:pPr marL="990600" marR="0" lvl="1" indent="-533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Noto Sans Symbols"/>
              <a:buChar char="⮚"/>
            </a:pPr>
            <a:r>
              <a:rPr lang="en-US" sz="1800" b="0" i="0" u="sng" strike="noStrike" cap="none" dirty="0">
                <a:solidFill>
                  <a:schemeClr val="tx2"/>
                </a:solidFill>
                <a:sym typeface="Arial"/>
              </a:rPr>
              <a:t>Downstream</a:t>
            </a: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 side: energy consumption to deliver one barrel of oil? potential quantity of oil leak or spill</a:t>
            </a:r>
            <a:r>
              <a:rPr lang="en-US" sz="1800" b="0" i="0" u="none" strike="noStrike" cap="none" dirty="0" smtClean="0">
                <a:solidFill>
                  <a:schemeClr val="tx2"/>
                </a:solidFill>
                <a:sym typeface="Arial"/>
              </a:rPr>
              <a:t>?</a:t>
            </a:r>
          </a:p>
          <a:p>
            <a:pPr marL="609600" indent="-609600">
              <a:lnSpc>
                <a:spcPct val="90000"/>
              </a:lnSpc>
              <a:buClrTx/>
              <a:buSzPts val="2000"/>
              <a:buFont typeface="Noto Sans Symbols"/>
              <a:buChar char="⮚"/>
            </a:pPr>
            <a:r>
              <a:rPr lang="en-US" sz="1800" i="1" dirty="0">
                <a:solidFill>
                  <a:schemeClr val="tx2"/>
                </a:solidFill>
              </a:rPr>
              <a:t>This is a simplistic approach and cannot be definitive in its conclusion; </a:t>
            </a:r>
            <a:r>
              <a:rPr lang="en-US" sz="1800" i="1" dirty="0" smtClean="0">
                <a:solidFill>
                  <a:schemeClr val="tx2"/>
                </a:solidFill>
              </a:rPr>
              <a:t/>
            </a:r>
            <a:br>
              <a:rPr lang="en-US" sz="1800" i="1" dirty="0" smtClean="0">
                <a:solidFill>
                  <a:schemeClr val="tx2"/>
                </a:solidFill>
              </a:rPr>
            </a:br>
            <a:r>
              <a:rPr lang="en-US" sz="1800" i="1" dirty="0" smtClean="0">
                <a:solidFill>
                  <a:schemeClr val="tx2"/>
                </a:solidFill>
              </a:rPr>
              <a:t>to </a:t>
            </a:r>
            <a:r>
              <a:rPr lang="en-US" sz="1800" i="1" dirty="0">
                <a:solidFill>
                  <a:schemeClr val="tx2"/>
                </a:solidFill>
              </a:rPr>
              <a:t>be conclusive, quantitative data must be compared. This approach is intended to generate the questions that NEED to be answered with quantitative data.</a:t>
            </a:r>
            <a:endParaRPr sz="1800" i="1" dirty="0">
              <a:solidFill>
                <a:schemeClr val="tx2"/>
              </a:solidFill>
            </a:endParaRPr>
          </a:p>
        </p:txBody>
      </p:sp>
      <p:sp>
        <p:nvSpPr>
          <p:cNvPr id="327" name="Google Shape;327;p17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17"/>
          <p:cNvSpPr/>
          <p:nvPr/>
        </p:nvSpPr>
        <p:spPr>
          <a:xfrm>
            <a:off x="455613" y="182880"/>
            <a:ext cx="8226425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 and Key Lessons:</a:t>
            </a:r>
            <a:endParaRPr/>
          </a:p>
        </p:txBody>
      </p:sp>
      <p:sp>
        <p:nvSpPr>
          <p:cNvPr id="12" name="Google Shape;274;p14"/>
          <p:cNvSpPr/>
          <p:nvPr/>
        </p:nvSpPr>
        <p:spPr>
          <a:xfrm>
            <a:off x="4648200" y="4072456"/>
            <a:ext cx="4049078" cy="838201"/>
          </a:xfrm>
          <a:prstGeom prst="rect">
            <a:avLst/>
          </a:prstGeom>
          <a:solidFill>
            <a:srgbClr val="99CC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Downstream:</a:t>
            </a:r>
            <a:endParaRPr/>
          </a:p>
        </p:txBody>
      </p:sp>
      <p:sp>
        <p:nvSpPr>
          <p:cNvPr id="13" name="Google Shape;275;p14"/>
          <p:cNvSpPr/>
          <p:nvPr/>
        </p:nvSpPr>
        <p:spPr>
          <a:xfrm>
            <a:off x="455612" y="4072455"/>
            <a:ext cx="4192588" cy="838201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Upstream:</a:t>
            </a:r>
            <a:endParaRPr sz="2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277;p14"/>
          <p:cNvSpPr txBox="1"/>
          <p:nvPr/>
        </p:nvSpPr>
        <p:spPr>
          <a:xfrm>
            <a:off x="455612" y="4995328"/>
            <a:ext cx="8241666" cy="46166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buClr>
                <a:schemeClr val="lt2"/>
              </a:buClr>
              <a:buSzPts val="2000"/>
            </a:pPr>
            <a:r>
              <a:rPr lang="en-US" sz="2000" b="1" dirty="0">
                <a:solidFill>
                  <a:schemeClr val="lt2"/>
                </a:solidFill>
              </a:rPr>
              <a:t>Transportation of Oil via </a:t>
            </a:r>
            <a:r>
              <a:rPr lang="en-US" sz="2000" b="1" dirty="0" smtClean="0">
                <a:solidFill>
                  <a:schemeClr val="lt2"/>
                </a:solidFill>
              </a:rPr>
              <a:t>Tanker Rail-car</a:t>
            </a:r>
            <a:endParaRPr lang="en-US" sz="2000" b="1" dirty="0">
              <a:solidFill>
                <a:schemeClr val="lt2"/>
              </a:solidFill>
            </a:endParaRPr>
          </a:p>
        </p:txBody>
      </p:sp>
      <p:sp>
        <p:nvSpPr>
          <p:cNvPr id="15" name="Google Shape;278;p14"/>
          <p:cNvSpPr txBox="1"/>
          <p:nvPr/>
        </p:nvSpPr>
        <p:spPr>
          <a:xfrm>
            <a:off x="455612" y="3610789"/>
            <a:ext cx="8241666" cy="46166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</a:pPr>
            <a:r>
              <a:rPr lang="en-US" sz="2000" b="1" i="0" u="none" strike="noStrike" cap="none" dirty="0" smtClean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Transportation of Oil via Pipeline</a:t>
            </a:r>
            <a:endParaRPr dirty="0"/>
          </a:p>
        </p:txBody>
      </p:sp>
      <p:sp>
        <p:nvSpPr>
          <p:cNvPr id="16" name="Google Shape;279;p14"/>
          <p:cNvSpPr/>
          <p:nvPr/>
        </p:nvSpPr>
        <p:spPr>
          <a:xfrm>
            <a:off x="4648200" y="5470141"/>
            <a:ext cx="4049078" cy="838201"/>
          </a:xfrm>
          <a:prstGeom prst="rect">
            <a:avLst/>
          </a:prstGeom>
          <a:solidFill>
            <a:srgbClr val="99CCFF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Downstream:</a:t>
            </a:r>
            <a:endParaRPr/>
          </a:p>
        </p:txBody>
      </p:sp>
      <p:sp>
        <p:nvSpPr>
          <p:cNvPr id="17" name="Google Shape;280;p14"/>
          <p:cNvSpPr/>
          <p:nvPr/>
        </p:nvSpPr>
        <p:spPr>
          <a:xfrm>
            <a:off x="455612" y="5470140"/>
            <a:ext cx="4192588" cy="838201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Upstream:</a:t>
            </a:r>
            <a:endParaRPr sz="2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8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455613" y="822325"/>
            <a:ext cx="8226425" cy="5483225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sng" strike="noStrike" cap="none" dirty="0" smtClean="0">
                <a:solidFill>
                  <a:schemeClr val="tx2"/>
                </a:solidFill>
                <a:sym typeface="Arial"/>
              </a:rPr>
              <a:t>Solutions </a:t>
            </a:r>
            <a:r>
              <a:rPr lang="en-US" sz="2000" b="0" i="0" u="sng" strike="noStrike" cap="none" dirty="0">
                <a:solidFill>
                  <a:schemeClr val="tx2"/>
                </a:solidFill>
                <a:sym typeface="Arial"/>
              </a:rPr>
              <a:t>are not as simple as they may seem</a:t>
            </a:r>
            <a:r>
              <a:rPr lang="en-US" sz="2000" b="0" i="0" u="sng" strike="noStrike" cap="none" dirty="0" smtClean="0">
                <a:solidFill>
                  <a:schemeClr val="tx2"/>
                </a:solidFill>
                <a:sym typeface="Arial"/>
              </a:rPr>
              <a:t>!</a:t>
            </a:r>
            <a:endParaRPr sz="2000" b="0" i="0" u="none" strike="noStrike" cap="none" dirty="0"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 dirty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To accept and </a:t>
            </a:r>
            <a:r>
              <a:rPr lang="en-US" sz="2000" b="0" i="0" u="sng" strike="noStrike" cap="none" dirty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resolve challenges</a:t>
            </a:r>
            <a:r>
              <a:rPr lang="en-US" sz="2000" b="0" i="0" u="none" strike="noStrike" cap="none" dirty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000" b="0" i="0" u="sng" strike="noStrike" cap="none" dirty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critical thinking</a:t>
            </a:r>
            <a:r>
              <a:rPr lang="en-US" sz="2000" b="0" i="0" u="none" strike="noStrike" cap="none" dirty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 is a essential.</a:t>
            </a:r>
            <a:endParaRPr sz="2000" b="0" i="0" u="none" strike="noStrike" cap="none" dirty="0"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1" i="0" u="none" strike="noStrike" cap="none" dirty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As a professional engineer, YOU WILL NEED TO:</a:t>
            </a:r>
            <a:endParaRPr sz="2000" b="1" i="0" u="none" strike="noStrike" cap="none" dirty="0"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 dirty="0">
                <a:solidFill>
                  <a:schemeClr val="tx2"/>
                </a:solidFill>
                <a:sym typeface="Arial"/>
              </a:rPr>
              <a:t>Judge the evidence (i.e. apply critical thinking) in order to make informed decisions in light of: </a:t>
            </a:r>
            <a:endParaRPr dirty="0">
              <a:solidFill>
                <a:schemeClr val="tx2"/>
              </a:solidFill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Growing complexity and magnitude of information; </a:t>
            </a:r>
            <a:endParaRPr dirty="0">
              <a:solidFill>
                <a:schemeClr val="tx2"/>
              </a:solidFill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Diverse and differing expert opinions; </a:t>
            </a:r>
            <a:endParaRPr dirty="0">
              <a:solidFill>
                <a:schemeClr val="tx2"/>
              </a:solidFill>
            </a:endParaRPr>
          </a:p>
          <a:p>
            <a:pPr marL="609600" marR="0" lvl="1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 dirty="0">
                <a:solidFill>
                  <a:schemeClr val="tx2"/>
                </a:solidFill>
                <a:sym typeface="Arial"/>
              </a:rPr>
              <a:t>Provide clarity and “plain language” in the explanations of scientific and engineering concepts: </a:t>
            </a:r>
            <a:endParaRPr dirty="0">
              <a:solidFill>
                <a:schemeClr val="tx2"/>
              </a:solidFill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Applies to your team and decision-makers, as well as the public</a:t>
            </a:r>
            <a:endParaRPr dirty="0">
              <a:solidFill>
                <a:schemeClr val="tx2"/>
              </a:solidFill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People sometimes make decisions based on emotion, not only facts!</a:t>
            </a:r>
            <a:endParaRPr dirty="0">
              <a:solidFill>
                <a:schemeClr val="tx2"/>
              </a:solidFill>
            </a:endParaRPr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 dirty="0">
                <a:solidFill>
                  <a:schemeClr val="tx2"/>
                </a:solidFill>
                <a:sym typeface="Arial"/>
              </a:rPr>
              <a:t>Make decisions based on validated evidence</a:t>
            </a:r>
            <a:endParaRPr dirty="0">
              <a:solidFill>
                <a:schemeClr val="tx2"/>
              </a:solidFill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Do your homework!</a:t>
            </a:r>
            <a:endParaRPr dirty="0">
              <a:solidFill>
                <a:schemeClr val="tx2"/>
              </a:solidFill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chemeClr val="tx2"/>
                </a:solidFill>
                <a:sym typeface="Arial"/>
              </a:rPr>
              <a:t>Use good, validated data in risk analyses. </a:t>
            </a:r>
            <a:endParaRPr dirty="0">
              <a:solidFill>
                <a:schemeClr val="tx2"/>
              </a:solidFill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 dirty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Be very careful where you get your data from</a:t>
            </a:r>
            <a:r>
              <a:rPr lang="en-US" sz="1800" b="0" i="0" u="none" strike="noStrike" cap="none" dirty="0" smtClean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</a:p>
          <a:p>
            <a:pPr>
              <a:buSzPts val="2000"/>
            </a:pPr>
            <a:endParaRPr lang="en-US" sz="2000" b="1" dirty="0" smtClean="0">
              <a:solidFill>
                <a:schemeClr val="tx2"/>
              </a:solidFill>
            </a:endParaRPr>
          </a:p>
          <a:p>
            <a:pPr>
              <a:buSzPts val="2000"/>
            </a:pPr>
            <a:r>
              <a:rPr lang="en-US" sz="2000" b="1" dirty="0" smtClean="0">
                <a:solidFill>
                  <a:schemeClr val="tx2"/>
                </a:solidFill>
              </a:rPr>
              <a:t>… </a:t>
            </a:r>
            <a:r>
              <a:rPr lang="en-US" sz="2000" b="1" dirty="0">
                <a:solidFill>
                  <a:schemeClr val="tx2"/>
                </a:solidFill>
              </a:rPr>
              <a:t>because it is our professional duty. </a:t>
            </a:r>
            <a:endParaRPr sz="2000" b="1" dirty="0">
              <a:solidFill>
                <a:schemeClr val="tx2"/>
              </a:solidFill>
            </a:endParaRPr>
          </a:p>
        </p:txBody>
      </p:sp>
      <p:sp>
        <p:nvSpPr>
          <p:cNvPr id="340" name="Google Shape;340;p18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1" name="Google Shape;341;p18"/>
          <p:cNvSpPr/>
          <p:nvPr/>
        </p:nvSpPr>
        <p:spPr>
          <a:xfrm>
            <a:off x="455613" y="182880"/>
            <a:ext cx="8226425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 and Key Lessons: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"/>
          <p:cNvSpPr/>
          <p:nvPr/>
        </p:nvSpPr>
        <p:spPr>
          <a:xfrm>
            <a:off x="457200" y="731520"/>
            <a:ext cx="8229600" cy="5483225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0" i="0" u="none" strike="noStrike" cap="none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At the end of this module, the student should be able to:</a:t>
            </a:r>
            <a:endParaRPr sz="2000" b="0" i="0" u="none" strike="noStrike" cap="none"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482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Apply critical thinking on a complex issue at a high level that involves the environment and the challenges we face. </a:t>
            </a:r>
            <a:endParaRPr sz="2000" b="0" i="0" u="none" strike="noStrike" cap="none"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 Outcomes:</a:t>
            </a:r>
            <a:endParaRPr sz="2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2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"/>
          <p:cNvSpPr/>
          <p:nvPr/>
        </p:nvSpPr>
        <p:spPr>
          <a:xfrm>
            <a:off x="457200" y="731520"/>
            <a:ext cx="4023360" cy="5483225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can’t we get any pipelines built in this country?</a:t>
            </a:r>
            <a:endParaRPr/>
          </a:p>
          <a:p>
            <a:pPr marL="990600" marR="0" lvl="1" indent="-5334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Historical spills and other disasters like Exxon Valdez</a:t>
            </a:r>
            <a:endParaRPr/>
          </a:p>
          <a:p>
            <a:pPr marL="990600" marR="0" lvl="1" indent="-5334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Cross-jurisdictional issues</a:t>
            </a:r>
            <a:endParaRPr/>
          </a:p>
          <a:p>
            <a:pPr marL="990600" marR="0" lvl="1" indent="-5334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Public opinion</a:t>
            </a:r>
            <a:endParaRPr/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what are our other options?</a:t>
            </a:r>
            <a:endParaRPr/>
          </a:p>
          <a:p>
            <a:pPr marL="609600" marR="0" lvl="0" indent="-482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lang="en-US" sz="28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Pipelines – Good or Bad?</a:t>
            </a:r>
            <a:endParaRPr/>
          </a:p>
        </p:txBody>
      </p:sp>
      <p:sp>
        <p:nvSpPr>
          <p:cNvPr id="138" name="Google Shape;138;p3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3"/>
          <p:cNvSpPr/>
          <p:nvPr/>
        </p:nvSpPr>
        <p:spPr>
          <a:xfrm>
            <a:off x="4572000" y="731520"/>
            <a:ext cx="4114800" cy="5483225"/>
          </a:xfrm>
          <a:prstGeom prst="rect">
            <a:avLst/>
          </a:prstGeom>
          <a:solidFill>
            <a:srgbClr val="FFFFFF">
              <a:alpha val="69803"/>
            </a:srgbClr>
          </a:solidFill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6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Enbridge Northern Gateway Pipeline (Hardisty to Kitimat) – not approved by Canada, shelved.</a:t>
            </a:r>
            <a:endParaRPr sz="1600" b="0" i="1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6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TransCanada Energy East - shelved in 2017 by TransCanada (prices of oil – project not financially feasible).</a:t>
            </a:r>
            <a:endParaRPr sz="1600" b="0" i="1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6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TransCanada Keystone XL – rejected by Obama, reversed by Trump, approved by Trump, just received Nebraska approval.</a:t>
            </a:r>
            <a:endParaRPr sz="1600" b="0" i="1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6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Kinder Morgan Trans Mtn Twinning (Hardisty to Burnaby) – approval overturned by The Supreme Court; ownership acquired by GoC, now known as TMX, and recently approved (June 2019)</a:t>
            </a:r>
            <a:endParaRPr sz="1600" b="0" i="1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6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Enbridge Line 3 expansion (Hardisty to Wisconsin) – approved in Canada, waiting on US approval (construction already started?)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4" descr="http://www3.gov.ab.ca/env/water/Wabamun/images/Whitesands.jpg"/>
          <p:cNvPicPr preferRelativeResize="0">
            <a:picLocks noGrp="1"/>
          </p:cNvPicPr>
          <p:nvPr>
            <p:ph type="body" idx="429496729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6406" y="731520"/>
            <a:ext cx="8229600" cy="54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4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4"/>
          <p:cNvSpPr/>
          <p:nvPr/>
        </p:nvSpPr>
        <p:spPr>
          <a:xfrm>
            <a:off x="455613" y="182880"/>
            <a:ext cx="8230393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However we also have issues with rail transport of oil…</a:t>
            </a:r>
            <a:endParaRPr/>
          </a:p>
        </p:txBody>
      </p:sp>
      <p:graphicFrame>
        <p:nvGraphicFramePr>
          <p:cNvPr id="150" name="Google Shape;150;p4"/>
          <p:cNvGraphicFramePr/>
          <p:nvPr>
            <p:extLst>
              <p:ext uri="{D42A27DB-BD31-4B8C-83A1-F6EECF244321}">
                <p14:modId xmlns:p14="http://schemas.microsoft.com/office/powerpoint/2010/main" val="2520396030"/>
              </p:ext>
            </p:extLst>
          </p:nvPr>
        </p:nvGraphicFramePr>
        <p:xfrm>
          <a:off x="456406" y="5020735"/>
          <a:ext cx="8229600" cy="1305400"/>
        </p:xfrm>
        <a:graphic>
          <a:graphicData uri="http://schemas.openxmlformats.org/drawingml/2006/table">
            <a:tbl>
              <a:tblPr>
                <a:noFill/>
                <a:tableStyleId>{549824A1-E9BE-422D-AD07-FAF33E93E6AE}</a:tableStyleId>
              </a:tblPr>
              <a:tblGrid>
                <a:gridCol w="822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05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CN Rail at Lake </a:t>
                      </a:r>
                      <a:r>
                        <a:rPr lang="en-US" sz="1400" b="1" i="0" u="none" strike="noStrike" cap="none" dirty="0" err="1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Wabamun</a:t>
                      </a:r>
                      <a:r>
                        <a:rPr lang="en-US" sz="1400" b="1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Alberta August 3, 2005:</a:t>
                      </a:r>
                      <a:endParaRPr sz="1400" b="0" i="0" u="none" strike="noStrike" cap="none" dirty="0">
                        <a:solidFill>
                          <a:schemeClr val="l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-88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Noto Sans Symbols"/>
                        <a:buChar char="⮚"/>
                      </a:pP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 fatalities, no injuries; indeterminate aquatic life kill</a:t>
                      </a:r>
                      <a:endParaRPr dirty="0"/>
                    </a:p>
                    <a:p>
                      <a:pPr marL="0" marR="0" lvl="0" indent="-88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Noto Sans Symbols"/>
                        <a:buChar char="⮚"/>
                      </a:pP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Almost 800,000 </a:t>
                      </a:r>
                      <a:r>
                        <a:rPr lang="en-US" sz="1400" b="0" i="0" u="none" strike="noStrike" cap="none" dirty="0" err="1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litres</a:t>
                      </a: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of heavy oils spilled into the lake</a:t>
                      </a:r>
                      <a:endParaRPr dirty="0"/>
                    </a:p>
                    <a:p>
                      <a:pPr marL="0" marR="0" lvl="0" indent="-88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Noto Sans Symbols"/>
                        <a:buChar char="⮚"/>
                      </a:pP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43 rail-cars, rail-bed, locomotives, several local properties, contents of the rail-cars</a:t>
                      </a:r>
                      <a:endParaRPr dirty="0"/>
                    </a:p>
                    <a:p>
                      <a:pPr marL="0" marR="0" lvl="0" indent="-88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Noto Sans Symbols"/>
                        <a:buChar char="⮚"/>
                      </a:pP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$140 million in costs; rail-line out of service for several days, interruptions to supply customers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1" name="Google Shape;151;p4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5" descr="LacMegantic_04690897-small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5613" y="731520"/>
            <a:ext cx="8226425" cy="448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5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8" name="Google Shape;158;p5"/>
          <p:cNvGraphicFramePr/>
          <p:nvPr>
            <p:extLst>
              <p:ext uri="{D42A27DB-BD31-4B8C-83A1-F6EECF244321}">
                <p14:modId xmlns:p14="http://schemas.microsoft.com/office/powerpoint/2010/main" val="701345232"/>
              </p:ext>
            </p:extLst>
          </p:nvPr>
        </p:nvGraphicFramePr>
        <p:xfrm>
          <a:off x="455613" y="4771695"/>
          <a:ext cx="8229600" cy="1584970"/>
        </p:xfrm>
        <a:graphic>
          <a:graphicData uri="http://schemas.openxmlformats.org/drawingml/2006/table">
            <a:tbl>
              <a:tblPr>
                <a:noFill/>
                <a:tableStyleId>{549824A1-E9BE-422D-AD07-FAF33E93E6AE}</a:tableStyleId>
              </a:tblPr>
              <a:tblGrid>
                <a:gridCol w="822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89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MMA Rail at Lac </a:t>
                      </a:r>
                      <a:r>
                        <a:rPr lang="en-US" sz="1400" b="1" i="0" u="none" strike="noStrike" cap="none" dirty="0" err="1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Megantic</a:t>
                      </a:r>
                      <a:r>
                        <a:rPr lang="en-US" sz="1400" b="1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Quebec – July 6, 2013</a:t>
                      </a:r>
                      <a:endParaRPr sz="1400" b="0" i="0" u="none" strike="noStrike" cap="none" dirty="0">
                        <a:solidFill>
                          <a:schemeClr val="l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-88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Noto Sans Symbols"/>
                        <a:buChar char="⮚"/>
                      </a:pP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47 fatalities, 5 missing, over 2,000 evacuated</a:t>
                      </a:r>
                      <a:endParaRPr dirty="0"/>
                    </a:p>
                    <a:p>
                      <a:pPr marL="0" marR="0" lvl="0" indent="-88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Noto Sans Symbols"/>
                        <a:buChar char="⮚"/>
                      </a:pP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Over 8 million </a:t>
                      </a:r>
                      <a:r>
                        <a:rPr lang="en-US" sz="1400" b="0" i="0" u="none" strike="noStrike" cap="none" dirty="0" err="1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litres</a:t>
                      </a: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of petroleum crude oil were spilled and caught fire, about 100,000 </a:t>
                      </a:r>
                      <a:r>
                        <a:rPr lang="en-US" sz="1400" b="0" i="0" u="none" strike="noStrike" cap="none" dirty="0" err="1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litres</a:t>
                      </a: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escaped to the near-by river; heavy smoke emitted and dispersed into the broader environment</a:t>
                      </a:r>
                      <a:endParaRPr dirty="0"/>
                    </a:p>
                    <a:p>
                      <a:pPr marL="0" marR="0" lvl="0" indent="-88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Noto Sans Symbols"/>
                        <a:buChar char="⮚"/>
                      </a:pP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72 rail-cars, rail-bed, car contents, </a:t>
                      </a:r>
                      <a:endParaRPr dirty="0"/>
                    </a:p>
                    <a:p>
                      <a:pPr marL="0" marR="0" lvl="0" indent="-88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Noto Sans Symbols"/>
                        <a:buChar char="⮚"/>
                      </a:pP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Over 30 buildings destroyed, hundreds damaged, water supply contaminated</a:t>
                      </a:r>
                      <a:endParaRPr dirty="0"/>
                    </a:p>
                    <a:p>
                      <a:pPr marL="0" marR="0" lvl="0" indent="-88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Noto Sans Symbols"/>
                        <a:buChar char="⮚"/>
                      </a:pPr>
                      <a:r>
                        <a:rPr lang="en-US" sz="1400" b="0" i="0" u="none" strike="noStrike" cap="none" dirty="0">
                          <a:solidFill>
                            <a:schemeClr val="l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Estimated clean-up costs and compensation: several hundreds of millions of dollars; 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9" name="Google Shape;159;p5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455613" y="182880"/>
            <a:ext cx="8230393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However we also have issues with rail transport of oil…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6"/>
          <p:cNvSpPr/>
          <p:nvPr/>
        </p:nvSpPr>
        <p:spPr>
          <a:xfrm>
            <a:off x="455613" y="822325"/>
            <a:ext cx="8226425" cy="5483225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Pipeline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versus </a:t>
            </a: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railcar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oil transportation risks for sub-surface continuous vs over-land periodic. </a:t>
            </a:r>
            <a:endParaRPr/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Impact on PEAP resulting from incidents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Environmental impacts:</a:t>
            </a:r>
            <a:endParaRPr/>
          </a:p>
          <a:p>
            <a:pPr marL="990600" marR="0" lvl="3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Risk of leaks&amp; spills to land &amp; in-land waters. Quantity? Detection?</a:t>
            </a:r>
            <a:endParaRPr/>
          </a:p>
          <a:p>
            <a:pPr marL="990600" marR="0" lvl="2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Disruption of natural habitat – one-time vs on-going.</a:t>
            </a:r>
            <a:endParaRPr/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Hydrocarbons and CO2/GHG emissions due to production, transportation, and consumption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1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1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Upstream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impacts? </a:t>
            </a: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Downstream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impacts?</a:t>
            </a:r>
            <a:endParaRPr/>
          </a:p>
          <a:p>
            <a:pPr marL="990600" marR="0" lvl="2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are these?</a:t>
            </a:r>
            <a:endParaRPr/>
          </a:p>
          <a:p>
            <a:pPr marL="990600" marR="0" lvl="2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Need to critically think and analyze these!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6"/>
          <p:cNvSpPr/>
          <p:nvPr/>
        </p:nvSpPr>
        <p:spPr>
          <a:xfrm>
            <a:off x="455613" y="182880"/>
            <a:ext cx="8226425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Issues Associated with Modern, Industrial Human Activity:</a:t>
            </a:r>
            <a:endParaRPr/>
          </a:p>
        </p:txBody>
      </p:sp>
      <p:sp>
        <p:nvSpPr>
          <p:cNvPr id="172" name="Google Shape;172;p6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455613" y="822960"/>
            <a:ext cx="8226425" cy="5483225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bigger picture here?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society – we and our governments – what are our important priorities? Social? Economic? Environment?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495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Consider TransMountain Pipeline Expansion (TMX) and the question, </a:t>
            </a:r>
            <a:b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“Who has more rights?”</a:t>
            </a:r>
            <a:endParaRPr/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People of AB, or People of BC, Or of Canada?</a:t>
            </a:r>
            <a:endParaRPr/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Indigenous or the Canadian society at large?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495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do we balance competing interests?</a:t>
            </a:r>
            <a:endParaRPr/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Competitiveness, environmental regulations, indigenous rights, etc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495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Preserving non-renewable resources through reduced consumption &amp; energy efficiency OR investing in the switch to renewables?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happy medium? Can we do it all?</a:t>
            </a:r>
            <a:endParaRPr/>
          </a:p>
          <a:p>
            <a:pPr marL="990600" marR="0" lvl="1" indent="-533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Where’s the tipping point? Is it already here?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7"/>
          <p:cNvSpPr/>
          <p:nvPr/>
        </p:nvSpPr>
        <p:spPr>
          <a:xfrm>
            <a:off x="455613" y="182880"/>
            <a:ext cx="8226425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Issues Associated with Modern, Industrial Human Activity:</a:t>
            </a:r>
            <a:endParaRPr/>
          </a:p>
        </p:txBody>
      </p:sp>
      <p:sp>
        <p:nvSpPr>
          <p:cNvPr id="184" name="Google Shape;184;p7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455613" y="822325"/>
            <a:ext cx="8226425" cy="5483225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challenges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Our efforts must be focused in two directions:</a:t>
            </a:r>
            <a:endParaRPr/>
          </a:p>
          <a:p>
            <a:pPr marL="990600" marR="0" lvl="1" indent="-5334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looking back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address the legacy of issues of our industrial activities. </a:t>
            </a:r>
            <a:endParaRPr/>
          </a:p>
          <a:p>
            <a:pPr marL="990600" marR="0" lvl="1" indent="-5334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looking at today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towards the future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to ensure that we manage the risks associated with our industries and operations so as prevent environmental incidents avoid adverse Environmental Challenges. </a:t>
            </a:r>
            <a:endParaRPr/>
          </a:p>
          <a:p>
            <a:pPr marL="990600" marR="0" lvl="1" indent="-4064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effort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We have the </a:t>
            </a: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skills and technology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where lacking, we have demonstrated </a:t>
            </a: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ingenuity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development the necessary skills and technology.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objective: 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make the right decisions, the decisions that are best for a sustainable and livable environment.  </a:t>
            </a:r>
            <a:endParaRPr/>
          </a:p>
          <a:p>
            <a:pPr marL="990600" marR="0" lvl="1" indent="-4064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455613" y="182880"/>
            <a:ext cx="8226425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Issues Associated with Modern, Industrial Human Activity: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9"/>
          <p:cNvSpPr/>
          <p:nvPr/>
        </p:nvSpPr>
        <p:spPr>
          <a:xfrm>
            <a:off x="455612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 “Green Solutions” Really the Answer?</a:t>
            </a:r>
            <a:endParaRPr/>
          </a:p>
        </p:txBody>
      </p:sp>
      <p:sp>
        <p:nvSpPr>
          <p:cNvPr id="207" name="Google Shape;207;p9"/>
          <p:cNvSpPr/>
          <p:nvPr/>
        </p:nvSpPr>
        <p:spPr>
          <a:xfrm>
            <a:off x="457200" y="822325"/>
            <a:ext cx="8226425" cy="5426075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Conventional Gasoline Engine vs Electric?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Which one is better for the environment? Show of hands … </a:t>
            </a:r>
            <a:b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Left for Gasoline                                Right for Electric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Both hands if you are not sure.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9" descr="&lt;strong&gt;Clipart&lt;/strong&gt; - Raised &lt;strong&gt;Hand&lt;/strong&gt; in Silhouet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4613202"/>
            <a:ext cx="914400" cy="1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209" name="Google Shape;209;p9" descr="&lt;strong&gt;Clipart&lt;/strong&gt; - Raised &lt;strong&gt;Hand&lt;/strong&gt; in Silhouet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52398" y="4613202"/>
            <a:ext cx="914400" cy="1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210" name="Google Shape;210;p9"/>
          <p:cNvSpPr/>
          <p:nvPr/>
        </p:nvSpPr>
        <p:spPr>
          <a:xfrm>
            <a:off x="455613" y="6248400"/>
            <a:ext cx="335438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b="1" i="1">
                <a:latin typeface="Times New Roman"/>
                <a:ea typeface="Times New Roman"/>
                <a:cs typeface="Times New Roman"/>
                <a:sym typeface="Times New Roman"/>
              </a:rPr>
              <a:t>Case 11</a:t>
            </a:r>
            <a:r>
              <a:rPr lang="en-US" sz="1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Environmental Challenges</a:t>
            </a:r>
            <a:endParaRPr sz="1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1" name="Google Shape;211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8160" y="1352550"/>
            <a:ext cx="3950206" cy="2468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34321" y="1366100"/>
            <a:ext cx="4076279" cy="246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Sakura">
  <a:themeElements>
    <a:clrScheme name="Sakura 1">
      <a:dk1>
        <a:srgbClr val="463634"/>
      </a:dk1>
      <a:lt1>
        <a:srgbClr val="AA947E"/>
      </a:lt1>
      <a:dk2>
        <a:srgbClr val="795241"/>
      </a:dk2>
      <a:lt2>
        <a:srgbClr val="000000"/>
      </a:lt2>
      <a:accent1>
        <a:srgbClr val="F9DBD3"/>
      </a:accent1>
      <a:accent2>
        <a:srgbClr val="DACA9C"/>
      </a:accent2>
      <a:accent3>
        <a:srgbClr val="D2C8C0"/>
      </a:accent3>
      <a:accent4>
        <a:srgbClr val="3A2D2B"/>
      </a:accent4>
      <a:accent5>
        <a:srgbClr val="FBEAE6"/>
      </a:accent5>
      <a:accent6>
        <a:srgbClr val="C5B78D"/>
      </a:accent6>
      <a:hlink>
        <a:srgbClr val="393A18"/>
      </a:hlink>
      <a:folHlink>
        <a:srgbClr val="56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1423</Words>
  <Application>Microsoft Office PowerPoint</Application>
  <PresentationFormat>On-screen Show (4:3)</PresentationFormat>
  <Paragraphs>237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Noto Sans Symbols</vt:lpstr>
      <vt:lpstr>Times New Roman</vt:lpstr>
      <vt:lpstr>Sakura</vt:lpstr>
      <vt:lpstr>On Becoming a Leader in  Risk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Becoming a Leader in  Risk Management</dc:title>
  <dc:creator>JR Cocchio</dc:creator>
  <cp:lastModifiedBy>JR Cocchio</cp:lastModifiedBy>
  <cp:revision>7</cp:revision>
  <dcterms:created xsi:type="dcterms:W3CDTF">2011-09-07T03:22:54Z</dcterms:created>
  <dcterms:modified xsi:type="dcterms:W3CDTF">2019-10-29T17:36:53Z</dcterms:modified>
</cp:coreProperties>
</file>